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History, Degree ,Part-1,Unit- III, Topic-Russia, </a:t>
            </a:r>
            <a:r>
              <a:rPr lang="en-US" dirty="0" err="1" smtClean="0"/>
              <a:t>Dr.Md</a:t>
            </a:r>
            <a:r>
              <a:rPr lang="en-US" dirty="0" smtClean="0"/>
              <a:t>. </a:t>
            </a:r>
            <a:r>
              <a:rPr lang="en-US" dirty="0" err="1" smtClean="0"/>
              <a:t>Shakil</a:t>
            </a:r>
            <a:r>
              <a:rPr lang="en-US" dirty="0" smtClean="0"/>
              <a:t> </a:t>
            </a:r>
            <a:r>
              <a:rPr lang="en-US" dirty="0" err="1" smtClean="0"/>
              <a:t>Akhtar</a:t>
            </a:r>
            <a:r>
              <a:rPr lang="en-US" dirty="0" smtClean="0"/>
              <a:t>, </a:t>
            </a:r>
            <a:r>
              <a:rPr lang="en-US" dirty="0" smtClean="0"/>
              <a:t>Lect.21, </a:t>
            </a:r>
            <a:r>
              <a:rPr lang="en-US" dirty="0" smtClean="0"/>
              <a:t>Date:21/4/2020</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Turkish government soon decided to renew hostilities, but the Peace of </a:t>
            </a:r>
            <a:r>
              <a:rPr lang="en-US" dirty="0" smtClean="0"/>
              <a:t>Adrianople was </a:t>
            </a:r>
            <a:r>
              <a:rPr lang="en-US" dirty="0" smtClean="0"/>
              <a:t>concluded in 1713, leaving Azov to the Turks. From that time on Peter’s military effort was concentrated on winning his war against Sweden.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fontAlgn="base"/>
            <a:r>
              <a:rPr lang="en-US" dirty="0" smtClean="0"/>
              <a:t>By the Treaty of </a:t>
            </a:r>
            <a:r>
              <a:rPr lang="en-US" dirty="0" err="1" smtClean="0"/>
              <a:t>Nystad</a:t>
            </a:r>
            <a:r>
              <a:rPr lang="en-US" dirty="0" smtClean="0"/>
              <a:t> (1721</a:t>
            </a:r>
            <a:r>
              <a:rPr lang="en-US" dirty="0" smtClean="0"/>
              <a:t>) the eastern shores of the Baltic were at last ceded to Russia, Sweden was reduced to a secondary power, and the way was opened for Russian domination over Poland.</a:t>
            </a:r>
          </a:p>
          <a:p>
            <a:pPr fontAlgn="base"/>
            <a:r>
              <a:rPr lang="en-US" dirty="0" smtClean="0"/>
              <a:t>In celebration of his triumph, the Senate on November 2 (October 22, O.S.), 1721, changed Peter’s title from tsar to </a:t>
            </a:r>
            <a:r>
              <a:rPr lang="en-US" dirty="0" smtClean="0"/>
              <a:t>emperor </a:t>
            </a:r>
            <a:r>
              <a:rPr lang="en-US" dirty="0" smtClean="0"/>
              <a:t>of all the </a:t>
            </a:r>
            <a:r>
              <a:rPr lang="en-US" dirty="0" err="1" smtClean="0"/>
              <a:t>Russias</a:t>
            </a:r>
            <a:r>
              <a:rPr lang="en-US" dirty="0" smtClean="0"/>
              <a:t>.</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Peter The Great(1682-1725A.D)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 Early life</a:t>
            </a:r>
          </a:p>
          <a:p>
            <a:pPr marL="514350" indent="-514350">
              <a:buAutoNum type="alphaLcPeriod"/>
            </a:pPr>
            <a:r>
              <a:rPr lang="en-US" dirty="0" smtClean="0"/>
              <a:t>Born </a:t>
            </a:r>
            <a:r>
              <a:rPr lang="en-US" dirty="0" smtClean="0"/>
              <a:t>in </a:t>
            </a:r>
            <a:r>
              <a:rPr lang="en-US" dirty="0" smtClean="0"/>
              <a:t>May 30,1632</a:t>
            </a:r>
            <a:r>
              <a:rPr lang="en-US" dirty="0" smtClean="0"/>
              <a:t>, grandson of Michael </a:t>
            </a:r>
            <a:r>
              <a:rPr lang="en-US" dirty="0" err="1" smtClean="0"/>
              <a:t>Romanobh</a:t>
            </a:r>
            <a:r>
              <a:rPr lang="en-US" dirty="0" smtClean="0"/>
              <a:t> founder of </a:t>
            </a:r>
            <a:r>
              <a:rPr lang="en-US" dirty="0" err="1" smtClean="0"/>
              <a:t>Romanobh</a:t>
            </a:r>
            <a:r>
              <a:rPr lang="en-US" dirty="0" smtClean="0"/>
              <a:t> </a:t>
            </a:r>
            <a:r>
              <a:rPr lang="en-US" dirty="0" smtClean="0"/>
              <a:t>dynasty </a:t>
            </a:r>
            <a:r>
              <a:rPr lang="en-US" dirty="0" smtClean="0"/>
              <a:t>and  son </a:t>
            </a:r>
            <a:r>
              <a:rPr lang="en-US" dirty="0" smtClean="0"/>
              <a:t>of Tsar Alexis </a:t>
            </a:r>
            <a:r>
              <a:rPr lang="en-US" dirty="0" smtClean="0"/>
              <a:t>.</a:t>
            </a:r>
            <a:endParaRPr lang="en-US" dirty="0" smtClean="0"/>
          </a:p>
          <a:p>
            <a:pPr marL="514350" indent="-514350">
              <a:buAutoNum type="alphaLcPeriod"/>
            </a:pPr>
            <a:r>
              <a:rPr lang="en-US" dirty="0" smtClean="0"/>
              <a:t>When Alexis died in 1676, Peter was only four years old. His elder </a:t>
            </a:r>
            <a:r>
              <a:rPr lang="en-US" dirty="0" smtClean="0"/>
              <a:t>half-brother succeeded </a:t>
            </a:r>
            <a:r>
              <a:rPr lang="en-US" dirty="0" smtClean="0"/>
              <a:t>to the throne as Fyodor III, but, in fact, power fell into the hands of the </a:t>
            </a:r>
            <a:r>
              <a:rPr lang="en-US" dirty="0" err="1" smtClean="0"/>
              <a:t>Miloslavskys</a:t>
            </a:r>
            <a:r>
              <a:rPr lang="en-US" dirty="0" smtClean="0"/>
              <a:t>, relatives of Fyodor’s mother, who deliberately pushed Peter and the </a:t>
            </a:r>
            <a:r>
              <a:rPr lang="en-US" dirty="0" err="1" smtClean="0"/>
              <a:t>Naryshkin</a:t>
            </a:r>
            <a:r>
              <a:rPr lang="en-US" dirty="0" smtClean="0"/>
              <a:t> circle aside. </a:t>
            </a:r>
            <a:r>
              <a:rPr lang="en-US" dirty="0" smtClean="0"/>
              <a:t> </a:t>
            </a:r>
            <a:r>
              <a:rPr lang="en-US" dirty="0" smtClean="0"/>
              <a:t>Fyodor </a:t>
            </a:r>
            <a:r>
              <a:rPr lang="en-US" dirty="0" smtClean="0"/>
              <a:t>was died </a:t>
            </a:r>
            <a:r>
              <a:rPr lang="en-US" dirty="0" smtClean="0"/>
              <a:t>childless in </a:t>
            </a:r>
            <a:r>
              <a:rPr lang="en-US" dirty="0" smtClean="0"/>
              <a:t>1682</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a:t>
            </a:r>
            <a:r>
              <a:rPr lang="en-US" dirty="0" smtClean="0"/>
              <a:t>fierce struggle for power ensued between the </a:t>
            </a:r>
            <a:r>
              <a:rPr lang="en-US" dirty="0" err="1" smtClean="0"/>
              <a:t>Miloslavskys</a:t>
            </a:r>
            <a:r>
              <a:rPr lang="en-US" dirty="0" smtClean="0"/>
              <a:t> and the </a:t>
            </a:r>
            <a:r>
              <a:rPr lang="en-US" dirty="0" err="1" smtClean="0"/>
              <a:t>Naryshkins</a:t>
            </a:r>
            <a:r>
              <a:rPr lang="en-US" dirty="0" smtClean="0"/>
              <a:t>: the former wanted to put Fyodor’s brother, the delicate and feebleminded Ivan V, on the throne; the </a:t>
            </a:r>
            <a:r>
              <a:rPr lang="en-US" dirty="0" err="1" smtClean="0"/>
              <a:t>Naryshkins</a:t>
            </a:r>
            <a:r>
              <a:rPr lang="en-US" dirty="0" smtClean="0"/>
              <a:t> stood for the healthy and intelligent Peter. Representatives of the various orders of society, assembled in the Kremlin, declared themselves for Peter, who was then proclaimed tsar,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Foreign policy</a:t>
            </a:r>
            <a:endParaRPr lang="en-US" dirty="0"/>
          </a:p>
        </p:txBody>
      </p:sp>
      <p:sp>
        <p:nvSpPr>
          <p:cNvPr id="3" name="Content Placeholder 2"/>
          <p:cNvSpPr>
            <a:spLocks noGrp="1"/>
          </p:cNvSpPr>
          <p:nvPr>
            <p:ph idx="1"/>
          </p:nvPr>
        </p:nvSpPr>
        <p:spPr/>
        <p:txBody>
          <a:bodyPr/>
          <a:lstStyle/>
          <a:p>
            <a:r>
              <a:rPr lang="en-US" dirty="0" smtClean="0"/>
              <a:t>At the beginning of Peter’s reign, Russia was territorially a huge power, but with no access to the Black Sea, the Caspian, or the Baltic, and to win such an outlet became the main goal of Peter’s foreign policy.</a:t>
            </a:r>
          </a:p>
          <a:p>
            <a:r>
              <a:rPr lang="en-US" b="1" dirty="0" smtClean="0"/>
              <a:t>The Azov campaigns (1695–96)</a:t>
            </a:r>
            <a:endParaRPr lang="en-US" dirty="0" smtClean="0"/>
          </a:p>
          <a:p>
            <a:r>
              <a:rPr lang="en-US" dirty="0" smtClean="0"/>
              <a:t>W</a:t>
            </a:r>
            <a:r>
              <a:rPr lang="en-US" dirty="0" smtClean="0"/>
              <a:t>ith </a:t>
            </a:r>
            <a:r>
              <a:rPr lang="en-US" dirty="0" smtClean="0"/>
              <a:t>the object of capturing Azov from the Crimean Tatar vassals of Turkey.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Also </a:t>
            </a:r>
            <a:r>
              <a:rPr lang="en-US" dirty="0" smtClean="0"/>
              <a:t>to secure the southern frontier against Tatar raids, as well as to approach the Black Sea. The first campaign ended in failure (</a:t>
            </a:r>
            <a:r>
              <a:rPr lang="en-US" dirty="0" smtClean="0"/>
              <a:t>1695) but </a:t>
            </a:r>
            <a:r>
              <a:rPr lang="en-US" dirty="0" smtClean="0"/>
              <a:t>this did not discourage Peter: he promptly built a fleet at Voronezh to sail down the Don River and in 1696 Azov was captured. To consolidate this success Taganrog was founded on the northern shore of the Don estuary, and the building of a large navy was started.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smtClean="0"/>
              <a:t>The Grand Embassy (1697–98)</a:t>
            </a:r>
            <a:endParaRPr lang="en-US" dirty="0" smtClean="0"/>
          </a:p>
          <a:p>
            <a:r>
              <a:rPr lang="en-US" dirty="0" smtClean="0"/>
              <a:t> Peter, in 1697, went with the so-called Grand Embassy to western Europe. Its chief purposes were to examine the international situation and to strengthen the anti-Turkish coalition, but it was also intended to gather information on the economic and cultural life of Europe. </a:t>
            </a:r>
            <a:r>
              <a:rPr lang="en-US" dirty="0" smtClean="0"/>
              <a:t> </a:t>
            </a:r>
            <a:r>
              <a:rPr lang="en-US" dirty="0" smtClean="0"/>
              <a:t>Peter conducted negotiations with the Dutch and British governments for alliances against </a:t>
            </a:r>
            <a:r>
              <a:rPr lang="en-US" dirty="0" smtClean="0"/>
              <a:t>Turkey</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t>The Northern War (1700–21</a:t>
            </a:r>
            <a:r>
              <a:rPr lang="en-US" b="1" dirty="0" smtClean="0"/>
              <a:t>)</a:t>
            </a:r>
          </a:p>
          <a:p>
            <a:r>
              <a:rPr lang="en-US" dirty="0" smtClean="0"/>
              <a:t>When it became clear that </a:t>
            </a:r>
            <a:r>
              <a:rPr lang="en-US" dirty="0" smtClean="0"/>
              <a:t>Austria </a:t>
            </a:r>
            <a:r>
              <a:rPr lang="en-US" dirty="0" smtClean="0"/>
              <a:t>was preparing to fight for the Spanish Succession and to make peace with Turkey, Peter saw that Russia could not contemplate a war without allies against the Turks, and he abandoned his plans for pushing forward from the Sea of Azov to the Black Sea. By the Russo-Turkish Peace of </a:t>
            </a:r>
            <a:r>
              <a:rPr lang="en-US" dirty="0" smtClean="0"/>
              <a:t>Constantinople (Istanbul</a:t>
            </a:r>
            <a:r>
              <a:rPr lang="en-US" dirty="0" smtClean="0"/>
              <a:t>, 1700) he retained possession of Azov. He was now turning his attention to the Baltic </a:t>
            </a:r>
            <a:r>
              <a:rPr lang="en-US" dirty="0" smtClean="0"/>
              <a:t>.</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Swedes </a:t>
            </a:r>
            <a:r>
              <a:rPr lang="en-US" dirty="0" smtClean="0"/>
              <a:t> </a:t>
            </a:r>
            <a:r>
              <a:rPr lang="en-US" dirty="0" smtClean="0"/>
              <a:t>blocked Russia’s way to the Baltic coast. To dislodge them, Peter took an active part in forming the great alliance, comprising Russia, Saxony, and Denmark–Norway, which started the Northern War in 1700. This war lasted for 21 years and was Peter’s main military enterprise.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smtClean="0"/>
              <a:t>The Turkish War (1710–13</a:t>
            </a:r>
            <a:r>
              <a:rPr lang="en-US" b="1" dirty="0" smtClean="0"/>
              <a:t>)</a:t>
            </a:r>
          </a:p>
          <a:p>
            <a:r>
              <a:rPr lang="en-US" dirty="0" smtClean="0"/>
              <a:t>In the middle of the Northern War, </a:t>
            </a:r>
            <a:r>
              <a:rPr lang="en-US" dirty="0" smtClean="0"/>
              <a:t>Turkey </a:t>
            </a:r>
            <a:r>
              <a:rPr lang="en-US" dirty="0" smtClean="0"/>
              <a:t>declared war on Russia. In the summer of 1711 Peter marched against the </a:t>
            </a:r>
            <a:r>
              <a:rPr lang="en-US" dirty="0" smtClean="0"/>
              <a:t>Turks </a:t>
            </a:r>
            <a:r>
              <a:rPr lang="en-US" dirty="0" smtClean="0"/>
              <a:t>but he was surrounded, with all his forces, on the Prut River. Obliged to sue for peace, he was fortunate to obtain very light terms from the inept Turkish </a:t>
            </a:r>
            <a:r>
              <a:rPr lang="en-US" dirty="0" smtClean="0"/>
              <a:t>negotiators. </a:t>
            </a:r>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162</Words>
  <Application>Microsoft Office PowerPoint</Application>
  <PresentationFormat>On-screen Show (4:3)</PresentationFormat>
  <Paragraphs>21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History, Degree ,Part-1,Unit- III, Topic-Russia, Dr.Md. Shakil Akhtar, Lect.21, Date:21/4/2020</vt:lpstr>
      <vt:lpstr>Peter The Great(1682-1725A.D)</vt:lpstr>
      <vt:lpstr>Slide 3</vt:lpstr>
      <vt:lpstr>Foreign policy</vt:lpstr>
      <vt:lpstr>Slide 5</vt:lpstr>
      <vt:lpstr>Slide 6</vt:lpstr>
      <vt:lpstr>Slide 7</vt:lpstr>
      <vt:lpstr>Slide 8</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Degree ,Part-1,Unit- III, Topic-Russia, Dr.Md. Shakil Akhtar, Lect.22, Date:21/4/2020</dc:title>
  <dc:creator>Admin</dc:creator>
  <cp:lastModifiedBy>Admin</cp:lastModifiedBy>
  <cp:revision>17</cp:revision>
  <dcterms:created xsi:type="dcterms:W3CDTF">2006-08-16T00:00:00Z</dcterms:created>
  <dcterms:modified xsi:type="dcterms:W3CDTF">2020-04-21T07:18:15Z</dcterms:modified>
</cp:coreProperties>
</file>